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Darker Grotesque Medium"/>
      <p:regular r:id="rId51"/>
      <p:bold r:id="rId52"/>
    </p:embeddedFont>
    <p:embeddedFont>
      <p:font typeface="Darker Grotesque"/>
      <p:regular r:id="rId53"/>
      <p:bold r:id="rId54"/>
    </p:embeddedFont>
    <p:embeddedFont>
      <p:font typeface="Darker Grotesque Light"/>
      <p:regular r:id="rId55"/>
      <p:bold r:id="rId56"/>
    </p:embeddedFont>
    <p:embeddedFont>
      <p:font typeface="Helvetica Neue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5">
          <p15:clr>
            <a:srgbClr val="747775"/>
          </p15:clr>
        </p15:guide>
        <p15:guide id="2" pos="253">
          <p15:clr>
            <a:srgbClr val="747775"/>
          </p15:clr>
        </p15:guide>
        <p15:guide id="3" pos="3429">
          <p15:clr>
            <a:srgbClr val="747775"/>
          </p15:clr>
        </p15:guide>
        <p15:guide id="4" orient="horz" pos="648">
          <p15:clr>
            <a:srgbClr val="747775"/>
          </p15:clr>
        </p15:guide>
        <p15:guide id="5" orient="horz" pos="1324">
          <p15:clr>
            <a:srgbClr val="747775"/>
          </p15:clr>
        </p15:guide>
        <p15:guide id="6" orient="horz" pos="1810">
          <p15:clr>
            <a:srgbClr val="747775"/>
          </p15:clr>
        </p15:guide>
        <p15:guide id="7" orient="horz" pos="288">
          <p15:clr>
            <a:srgbClr val="747775"/>
          </p15:clr>
        </p15:guide>
        <p15:guide id="8" orient="horz" pos="1947">
          <p15:clr>
            <a:srgbClr val="747775"/>
          </p15:clr>
        </p15:guide>
        <p15:guide id="9" orient="horz" pos="1008">
          <p15:clr>
            <a:srgbClr val="747775"/>
          </p15:clr>
        </p15:guide>
        <p15:guide id="10" orient="horz" pos="1620">
          <p15:clr>
            <a:srgbClr val="747775"/>
          </p15:clr>
        </p15:guide>
        <p15:guide id="11" orient="horz" pos="80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5" orient="horz"/>
        <p:guide pos="253"/>
        <p:guide pos="3429"/>
        <p:guide pos="648" orient="horz"/>
        <p:guide pos="1324" orient="horz"/>
        <p:guide pos="1810" orient="horz"/>
        <p:guide pos="288" orient="horz"/>
        <p:guide pos="1947" orient="horz"/>
        <p:guide pos="1008" orient="horz"/>
        <p:guide pos="1620" orient="horz"/>
        <p:guide pos="80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arkerGrotesqueMedium-regular.fntdata"/><Relationship Id="rId50" Type="http://schemas.openxmlformats.org/officeDocument/2006/relationships/slide" Target="slides/slide45.xml"/><Relationship Id="rId53" Type="http://schemas.openxmlformats.org/officeDocument/2006/relationships/font" Target="fonts/DarkerGrotesque-regular.fntdata"/><Relationship Id="rId52" Type="http://schemas.openxmlformats.org/officeDocument/2006/relationships/font" Target="fonts/DarkerGrotesqueMedium-bold.fntdata"/><Relationship Id="rId11" Type="http://schemas.openxmlformats.org/officeDocument/2006/relationships/slide" Target="slides/slide6.xml"/><Relationship Id="rId55" Type="http://schemas.openxmlformats.org/officeDocument/2006/relationships/font" Target="fonts/DarkerGrotesqueLight-regular.fntdata"/><Relationship Id="rId10" Type="http://schemas.openxmlformats.org/officeDocument/2006/relationships/slide" Target="slides/slide5.xml"/><Relationship Id="rId54" Type="http://schemas.openxmlformats.org/officeDocument/2006/relationships/font" Target="fonts/DarkerGrotesque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font" Target="fonts/DarkerGrotesqueLight-bold.fntdata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ace7cf3f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ace7cf3f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ce7cf3f0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ce7cf3f0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588cea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d588cea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d588cea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d588cea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d588cea4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d588cea4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d588cea4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d588cea4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ce7cf3f0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ce7cf3f0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d588cea4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d588cea4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ce7cf3f07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ce7cf3f07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ce7cf3f0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ce7cf3f0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ce7cf3f0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ce7cf3f0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680c49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680c49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fe15782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fe15782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fe15782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fe15782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fe15782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fe15782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fe157827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fe157827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fe157827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fe157827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d47fe0b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d47fe0b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15706ce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15706ce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15706ce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15706ce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15706ce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915706ce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15706ce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15706ce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ce7cf3f0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ce7cf3f0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d91c455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ad91c455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d91c455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d91c455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9158f1aa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9158f1aa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3291273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3291273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3291273c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a3291273c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3291273c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a3291273c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a3291273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a329127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3291273c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a3291273c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3291273c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3291273c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3291273c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3291273c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ce7cf3f0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ce7cf3f0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a3291273c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a3291273c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a3291273c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a3291273c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3291273c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a3291273c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3291273c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a3291273c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d47fe0b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ad47fe0b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ad47fe0b5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ad47fe0b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d5384a38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d5384a38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d5384a38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d5384a38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d5384a38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d5384a38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ce7cf3f0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ce7cf3f0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ce7cf3f0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ce7cf3f0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ara-anunya.github.io/Ecotone/New_Pointcloud/threej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uriouskasu.github.io/f6978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inaturalist.org/observations?nelat=40.69664502160009&amp;nelng=-73.98964734969914&amp;subview=map&amp;swlat=40.67627359915789&amp;swlng=-74.01204915939152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ps249.github.io/Website-1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982775" y="1902025"/>
            <a:ext cx="776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Urban Ecotone</a:t>
            </a:r>
            <a:endParaRPr b="1" sz="64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1054425" y="3071725"/>
            <a:ext cx="6690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Brooklyn Marine Terminal</a:t>
            </a:r>
            <a:endParaRPr sz="1000">
              <a:solidFill>
                <a:srgbClr val="063A3D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Anunya Kasliwal and Sara Shah</a:t>
            </a:r>
            <a:endParaRPr sz="1000">
              <a:solidFill>
                <a:srgbClr val="063A3D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49" name="Google Shape;149;p24" title="B1.JPG"/>
          <p:cNvPicPr preferRelativeResize="0"/>
          <p:nvPr/>
        </p:nvPicPr>
        <p:blipFill rotWithShape="1">
          <a:blip r:embed="rId4">
            <a:alphaModFix amt="45000"/>
          </a:blip>
          <a:srcRect b="5634" l="0" r="0" t="5634"/>
          <a:stretch/>
        </p:blipFill>
        <p:spPr>
          <a:xfrm>
            <a:off x="3438302" y="2202339"/>
            <a:ext cx="2267377" cy="134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57" name="Google Shape;157;p25" title="B1.JPG"/>
          <p:cNvPicPr preferRelativeResize="0"/>
          <p:nvPr/>
        </p:nvPicPr>
        <p:blipFill rotWithShape="1">
          <a:blip r:embed="rId4">
            <a:alphaModFix amt="90000"/>
          </a:blip>
          <a:srcRect b="5634" l="0" r="0" t="5634"/>
          <a:stretch/>
        </p:blipFill>
        <p:spPr>
          <a:xfrm>
            <a:off x="2468875" y="1668700"/>
            <a:ext cx="4206249" cy="24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65" name="Google Shape;165;p26" title="Screenshot 2025-12-04 004913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815200" y="1242473"/>
            <a:ext cx="5513599" cy="326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26700" y="737075"/>
            <a:ext cx="66906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 u="sng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ANUNYA + SARA: </a:t>
            </a:r>
            <a:endParaRPr b="1" sz="17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Urban Ecotone</a:t>
            </a:r>
            <a:endParaRPr b="1"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https://sara-anunya.github.io/Ecotone/New_Pointcloud/threejs.html</a:t>
            </a:r>
            <a:endParaRPr b="1" i="1" sz="1200" u="sng">
              <a:solidFill>
                <a:srgbClr val="93C47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994200" y="845825"/>
            <a:ext cx="7155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 CONTEXT: </a:t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 u="sng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00" y="1419875"/>
            <a:ext cx="3742651" cy="23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775" y="1419875"/>
            <a:ext cx="3247024" cy="230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2675300" y="2341050"/>
            <a:ext cx="496200" cy="461400"/>
          </a:xfrm>
          <a:prstGeom prst="rect">
            <a:avLst/>
          </a:prstGeom>
          <a:solidFill>
            <a:srgbClr val="EEEEEE">
              <a:alpha val="20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1226700" y="702375"/>
            <a:ext cx="6690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Create a </a:t>
            </a:r>
            <a:r>
              <a:rPr b="1" i="1" lang="en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site-wide ecotone/a productive meeting ground for urban and marine habitats</a:t>
            </a:r>
            <a:r>
              <a:rPr i="1" lang="en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, and embrace, rather than tussle with, environmental forces and other species.</a:t>
            </a:r>
            <a:endParaRPr i="1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00" y="1385737"/>
            <a:ext cx="2598774" cy="1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994125" y="3243263"/>
            <a:ext cx="259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Great Blue Heron + 9 other species of herons</a:t>
            </a:r>
            <a:endParaRPr sz="800"/>
          </a:p>
        </p:txBody>
      </p:sp>
      <p:sp>
        <p:nvSpPr>
          <p:cNvPr id="202" name="Google Shape;202;p30"/>
          <p:cNvSpPr txBox="1"/>
          <p:nvPr/>
        </p:nvSpPr>
        <p:spPr>
          <a:xfrm>
            <a:off x="994125" y="3632613"/>
            <a:ext cx="2598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Wetland birds that need shallow waters and grass</a:t>
            </a:r>
            <a:r>
              <a:rPr lang="en" sz="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725" y="1385738"/>
            <a:ext cx="1732500" cy="1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3705725" y="3243263"/>
            <a:ext cx="173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Canada Geese</a:t>
            </a:r>
            <a:endParaRPr sz="800"/>
          </a:p>
        </p:txBody>
      </p:sp>
      <p:sp>
        <p:nvSpPr>
          <p:cNvPr id="205" name="Google Shape;205;p30"/>
          <p:cNvSpPr txBox="1"/>
          <p:nvPr/>
        </p:nvSpPr>
        <p:spPr>
          <a:xfrm>
            <a:off x="3705725" y="3632613"/>
            <a:ext cx="1732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On the Atlantic flyway (Feb-October), need open grasses and shallow slopes</a:t>
            </a:r>
            <a:endParaRPr sz="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975" y="1387321"/>
            <a:ext cx="2598899" cy="17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5550975" y="3243263"/>
            <a:ext cx="259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Bald eagles + Other birds of Prey</a:t>
            </a:r>
            <a:endParaRPr sz="800"/>
          </a:p>
        </p:txBody>
      </p:sp>
      <p:sp>
        <p:nvSpPr>
          <p:cNvPr id="208" name="Google Shape;208;p30"/>
          <p:cNvSpPr txBox="1"/>
          <p:nvPr/>
        </p:nvSpPr>
        <p:spPr>
          <a:xfrm>
            <a:off x="5550975" y="3632613"/>
            <a:ext cx="2598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On the Atlantic flyway (Feb-October), need open grasses and shallow slopes</a:t>
            </a:r>
            <a:endParaRPr sz="1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994200" y="845825"/>
            <a:ext cx="7155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 CONTEXT: </a:t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 u="sng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0" l="22618" r="0" t="0"/>
          <a:stretch/>
        </p:blipFill>
        <p:spPr>
          <a:xfrm>
            <a:off x="994100" y="1499838"/>
            <a:ext cx="2598900" cy="17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994150" y="3355788"/>
            <a:ext cx="2598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Wetland/Marsh with eelgrass beds and cordgrasses (varying upon tides and elevations)</a:t>
            </a:r>
            <a:endParaRPr sz="800"/>
          </a:p>
        </p:txBody>
      </p:sp>
      <p:sp>
        <p:nvSpPr>
          <p:cNvPr id="219" name="Google Shape;219;p31"/>
          <p:cNvSpPr txBox="1"/>
          <p:nvPr/>
        </p:nvSpPr>
        <p:spPr>
          <a:xfrm>
            <a:off x="3705750" y="3355788"/>
            <a:ext cx="173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Oysters make amazing reefs, and filter about 50 gallons of water/oyster a day!</a:t>
            </a:r>
            <a:endParaRPr sz="800"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000" y="1499846"/>
            <a:ext cx="2598899" cy="17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5551000" y="3355788"/>
            <a:ext cx="25989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Sturgeon populations in the Hudson are bottlenecked. They need rocky bottoms (towards the marine end)for spawning and good currents  for eggs to oxygenate </a:t>
            </a:r>
            <a:endParaRPr sz="800"/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5">
            <a:alphaModFix/>
          </a:blip>
          <a:srcRect b="0" l="0" r="27483" t="0"/>
          <a:stretch/>
        </p:blipFill>
        <p:spPr>
          <a:xfrm>
            <a:off x="3705750" y="1499838"/>
            <a:ext cx="1703988" cy="17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6">
            <a:alphaModFix/>
          </a:blip>
          <a:srcRect b="0" l="5499" r="5508" t="0"/>
          <a:stretch/>
        </p:blipFill>
        <p:spPr>
          <a:xfrm>
            <a:off x="5551000" y="1498263"/>
            <a:ext cx="2598902" cy="173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994200" y="845825"/>
            <a:ext cx="7155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SITE CONTEXT: </a:t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 u="sng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41450" y="711075"/>
            <a:ext cx="6690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Manipulate the Pointcloud of the site to be shaped into massing for our new </a:t>
            </a:r>
            <a:r>
              <a:rPr i="1" lang="en" sz="12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building. This is an exploration project for our studio project </a:t>
            </a:r>
            <a:endParaRPr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0100"/>
            <a:ext cx="9208000" cy="5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1818800" y="2932775"/>
            <a:ext cx="17538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63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3A3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50" y="830937"/>
            <a:ext cx="8717500" cy="34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75" y="408275"/>
            <a:ext cx="6982451" cy="43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2410" cy="44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6325" y="-636200"/>
            <a:ext cx="11384124" cy="65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highlight>
                  <a:schemeClr val="lt1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highlight>
                <a:schemeClr val="lt1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highlight>
                  <a:schemeClr val="lt1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highlight>
                <a:schemeClr val="lt1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1425725" y="4141650"/>
            <a:ext cx="6690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63A3D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rPr>
              <a:t>https://www.sciencedirect.com/science/article/pii/S0896627323008930</a:t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338" y="1255288"/>
            <a:ext cx="3510574" cy="26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91" y="1255288"/>
            <a:ext cx="38333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1425725" y="4639125"/>
            <a:ext cx="6690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63A3D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rPr>
              <a:t>https://www.sciencedirect.com/science/article/pii/S0896627323008930</a:t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426" y="457200"/>
            <a:ext cx="2765150" cy="375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1425725" y="4639125"/>
            <a:ext cx="6690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63A3D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rPr>
              <a:t>https://en.wikipedia.org/wiki/Field_of_view</a:t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799" y="1029375"/>
            <a:ext cx="3031227" cy="290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175" y="1029375"/>
            <a:ext cx="3031225" cy="30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1425725" y="4639125"/>
            <a:ext cx="6690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rPr>
              <a:t>https://www.depts.ttu.edu/museumttu/exhibitions/2019/fear-online/predators-owls.php</a:t>
            </a:r>
            <a:endParaRPr sz="1200">
              <a:solidFill>
                <a:schemeClr val="lt1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400" y="304800"/>
            <a:ext cx="5495182" cy="43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850" y="336150"/>
            <a:ext cx="4280304" cy="44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141450" y="719775"/>
            <a:ext cx="6690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 u="sng">
              <a:solidFill>
                <a:srgbClr val="F6978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6978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ANUNYA: </a:t>
            </a:r>
            <a:endParaRPr b="1" sz="1700">
              <a:solidFill>
                <a:srgbClr val="F6978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rgbClr val="F6978D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https://curiouskasu.github.io/f6978d/</a:t>
            </a:r>
            <a:endParaRPr b="1" sz="1200">
              <a:solidFill>
                <a:srgbClr val="F6978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15" name="Google Shape;315;p42" title="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300" y="-161175"/>
            <a:ext cx="5533399" cy="5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23" name="Google Shape;323;p43" title="Diagram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300" y="-161175"/>
            <a:ext cx="5533399" cy="5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29" name="Google Shape;329;p44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/>
        </p:nvSpPr>
        <p:spPr>
          <a:xfrm>
            <a:off x="982775" y="2311075"/>
            <a:ext cx="776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Niche Research Tool</a:t>
            </a:r>
            <a:endParaRPr b="1" sz="64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1141450" y="3480775"/>
            <a:ext cx="6690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Brooklyn Marine Terminal</a:t>
            </a:r>
            <a:endParaRPr sz="1000">
              <a:solidFill>
                <a:srgbClr val="063A3D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Anunya Kasliwal and Sara Shah</a:t>
            </a:r>
            <a:endParaRPr sz="1000">
              <a:solidFill>
                <a:srgbClr val="063A3D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38" name="Google Shape;338;p45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39" name="Google Shape;339;p45"/>
          <p:cNvSpPr txBox="1"/>
          <p:nvPr/>
        </p:nvSpPr>
        <p:spPr>
          <a:xfrm>
            <a:off x="982775" y="901675"/>
            <a:ext cx="7765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</a:t>
            </a:r>
            <a:endParaRPr b="1" sz="10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/>
        </p:nvSpPr>
        <p:spPr>
          <a:xfrm>
            <a:off x="1141450" y="711075"/>
            <a:ext cx="6690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Create a tool to find Unintentional Plant, Bird, mammal and arthropod Niches in an urban habitat.</a:t>
            </a:r>
            <a:endParaRPr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/>
        </p:nvSpPr>
        <p:spPr>
          <a:xfrm>
            <a:off x="1141450" y="711075"/>
            <a:ext cx="6690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 u="sng">
                <a:solidFill>
                  <a:schemeClr val="hlink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3"/>
              </a:rPr>
              <a:t>https://www.inaturalist.org/observations?nelat=40.69664502160009&amp;nelng=-73.98964734969914&amp;subview=map&amp;swlat=40.67627359915789&amp;swlng=-74.01204915939152</a:t>
            </a:r>
            <a:r>
              <a:rPr i="1" lang="en" sz="12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13" y="336150"/>
            <a:ext cx="5905780" cy="44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8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69" name="Google Shape;369;p49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71" name="Google Shape;371;p49"/>
          <p:cNvPicPr preferRelativeResize="0"/>
          <p:nvPr/>
        </p:nvPicPr>
        <p:blipFill rotWithShape="1">
          <a:blip r:embed="rId3">
            <a:alphaModFix/>
          </a:blip>
          <a:srcRect b="60524" l="22416" r="48736" t="0"/>
          <a:stretch/>
        </p:blipFill>
        <p:spPr>
          <a:xfrm>
            <a:off x="2943011" y="336300"/>
            <a:ext cx="1703700" cy="1764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78" name="Google Shape;378;p50"/>
          <p:cNvPicPr preferRelativeResize="0"/>
          <p:nvPr/>
        </p:nvPicPr>
        <p:blipFill rotWithShape="1">
          <a:blip r:embed="rId3">
            <a:alphaModFix/>
          </a:blip>
          <a:srcRect b="3147" l="55476" r="6817" t="45250"/>
          <a:stretch/>
        </p:blipFill>
        <p:spPr>
          <a:xfrm>
            <a:off x="4895854" y="2359250"/>
            <a:ext cx="2226900" cy="230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9" name="Google Shape;379;p50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5" y="1549088"/>
            <a:ext cx="2761007" cy="204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695" y="1549091"/>
            <a:ext cx="2262978" cy="204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881" y="1549092"/>
            <a:ext cx="2980652" cy="2045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1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79" name="Google Shape;79;p16" title="IMG_468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88" y="1287034"/>
            <a:ext cx="2126725" cy="21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764505" y="3472507"/>
            <a:ext cx="21267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675" lIns="63675" spcFirstLastPara="1" rIns="63675" wrap="square" tIns="63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3">
                <a:solidFill>
                  <a:srgbClr val="F6978D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Round Tableware,</a:t>
            </a:r>
            <a:endParaRPr sz="1253">
              <a:solidFill>
                <a:srgbClr val="F6978D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pic>
        <p:nvPicPr>
          <p:cNvPr id="81" name="Google Shape;81;p16" title="Composite linework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512" y="391465"/>
            <a:ext cx="2317736" cy="358243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682035" y="4081919"/>
            <a:ext cx="21267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675" lIns="63675" spcFirstLastPara="1" rIns="63675" wrap="square" tIns="63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3">
                <a:solidFill>
                  <a:srgbClr val="F6978D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In a Round Vessel,</a:t>
            </a:r>
            <a:endParaRPr sz="1253">
              <a:solidFill>
                <a:srgbClr val="F6978D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pic>
        <p:nvPicPr>
          <p:cNvPr id="83" name="Google Shape;83;p16" title="Sketch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888" y="1288934"/>
            <a:ext cx="2126725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 title="Linewor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990" y="1287036"/>
            <a:ext cx="2130519" cy="213051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250906" y="3474407"/>
            <a:ext cx="21267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675" lIns="63675" spcFirstLastPara="1" rIns="63675" wrap="square" tIns="63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3">
                <a:solidFill>
                  <a:srgbClr val="F6978D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At a Round Table.</a:t>
            </a:r>
            <a:endParaRPr sz="1253">
              <a:solidFill>
                <a:srgbClr val="F6978D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75" y="1600200"/>
            <a:ext cx="25336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04" name="Google Shape;404;p53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400" y="336150"/>
            <a:ext cx="4471200" cy="44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11" name="Google Shape;411;p54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12" name="Google Shape;412;p54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880" y="1090780"/>
            <a:ext cx="3124250" cy="29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1141450" y="711075"/>
            <a:ext cx="6690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What is it doing there?</a:t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27" name="Google Shape;427;p56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28" name="Google Shape;428;p56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1425725" y="1600200"/>
            <a:ext cx="6690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rPr>
              <a:t>https://www.barnowltrust.org.uk/barn-owl-facts/barn-owl-adaptations/#:~:text=Compared%20with%20most%20birds%2C%20Barn,wings%20supporting%20a%20lightweight%20body).&amp;text=This%20means%20they%20are%20able,the%20slightest%20lift%20(rising%20air).</a:t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  <p:pic>
        <p:nvPicPr>
          <p:cNvPr id="430" name="Google Shape;4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26" y="457200"/>
            <a:ext cx="2765150" cy="37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900" y="457200"/>
            <a:ext cx="3735974" cy="28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63A3D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37" name="Google Shape;437;p5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38" name="Google Shape;438;p57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>
            <a:off x="1425725" y="1600200"/>
            <a:ext cx="6690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rPr>
              <a:t>https://www.youtube.com/watch?v=l70UhhNalqA</a:t>
            </a:r>
            <a:endParaRPr sz="1200">
              <a:solidFill>
                <a:srgbClr val="063A3D"/>
              </a:solidFill>
              <a:latin typeface="Darker Grotesque Light"/>
              <a:ea typeface="Darker Grotesque Light"/>
              <a:cs typeface="Darker Grotesque Light"/>
              <a:sym typeface="Darker Grotesque Light"/>
            </a:endParaRPr>
          </a:p>
        </p:txBody>
      </p:sp>
      <p:pic>
        <p:nvPicPr>
          <p:cNvPr id="440" name="Google Shape;4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26" y="457200"/>
            <a:ext cx="2765150" cy="37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900" y="457200"/>
            <a:ext cx="3735974" cy="28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93" name="Google Shape;93;p17" title="Slides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6693"/>
            <a:ext cx="9144003" cy="51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 title="Slides.png"/>
          <p:cNvPicPr preferRelativeResize="0"/>
          <p:nvPr/>
        </p:nvPicPr>
        <p:blipFill rotWithShape="1">
          <a:blip r:embed="rId3">
            <a:alphaModFix/>
          </a:blip>
          <a:srcRect b="43052" l="64032" r="17727" t="24766"/>
          <a:stretch/>
        </p:blipFill>
        <p:spPr>
          <a:xfrm>
            <a:off x="5855150" y="1277400"/>
            <a:ext cx="1667700" cy="16509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02" name="Google Shape;102;p18" title="Slides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6693"/>
            <a:ext cx="9144003" cy="51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 title="Slides.png"/>
          <p:cNvPicPr preferRelativeResize="0"/>
          <p:nvPr/>
        </p:nvPicPr>
        <p:blipFill rotWithShape="1">
          <a:blip r:embed="rId3">
            <a:alphaModFix/>
          </a:blip>
          <a:srcRect b="31346" l="57399" r="11093" t="13063"/>
          <a:stretch/>
        </p:blipFill>
        <p:spPr>
          <a:xfrm>
            <a:off x="5248600" y="676975"/>
            <a:ext cx="2880900" cy="28518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11" name="Google Shape;111;p19" title="Slides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6693"/>
            <a:ext cx="9144003" cy="51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 title="Slides.png"/>
          <p:cNvPicPr preferRelativeResize="0"/>
          <p:nvPr/>
        </p:nvPicPr>
        <p:blipFill rotWithShape="1">
          <a:blip r:embed="rId3">
            <a:alphaModFix/>
          </a:blip>
          <a:srcRect b="19057" l="50431" r="4126" t="769"/>
          <a:stretch/>
        </p:blipFill>
        <p:spPr>
          <a:xfrm>
            <a:off x="4611525" y="46325"/>
            <a:ext cx="4155000" cy="41130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1141450" y="719775"/>
            <a:ext cx="66906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 u="sng">
              <a:solidFill>
                <a:srgbClr val="93C47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3C47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Incremental Zoning</a:t>
            </a:r>
            <a:r>
              <a:rPr b="1" lang="en" sz="1700">
                <a:solidFill>
                  <a:srgbClr val="93C47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: </a:t>
            </a:r>
            <a:endParaRPr b="1" sz="1700">
              <a:solidFill>
                <a:srgbClr val="93C47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rgbClr val="93C47D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https://sps249.github.io/Website-1/</a:t>
            </a:r>
            <a:endParaRPr b="1" sz="1200">
              <a:solidFill>
                <a:srgbClr val="93C47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6611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FA 2025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174750" y="4776000"/>
            <a:ext cx="3308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63A3D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Hyperimage Protocols</a:t>
            </a:r>
            <a:endParaRPr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63A3D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